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9" r:id="rId1"/>
    <p:sldMasterId id="2147483770" r:id="rId2"/>
  </p:sldMasterIdLst>
  <p:notesMasterIdLst>
    <p:notesMasterId r:id="rId5"/>
  </p:notesMasterIdLst>
  <p:handoutMasterIdLst>
    <p:handoutMasterId r:id="rId6"/>
  </p:handoutMasterIdLst>
  <p:sldIdLst>
    <p:sldId id="723" r:id="rId3"/>
    <p:sldId id="722" r:id="rId4"/>
  </p:sldIdLst>
  <p:sldSz cx="10080625" cy="14401800"/>
  <p:notesSz cx="6797675" cy="9926638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1pPr>
    <a:lvl2pPr marL="609600" indent="-152400" algn="ctr" rtl="0" fontAlgn="base">
      <a:spcBef>
        <a:spcPct val="50000"/>
      </a:spcBef>
      <a:spcAft>
        <a:spcPct val="0"/>
      </a:spcAft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2pPr>
    <a:lvl3pPr marL="1220788" indent="-306388" algn="ctr" rtl="0" fontAlgn="base">
      <a:spcBef>
        <a:spcPct val="50000"/>
      </a:spcBef>
      <a:spcAft>
        <a:spcPct val="0"/>
      </a:spcAft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3pPr>
    <a:lvl4pPr marL="1831975" indent="-460375" algn="ctr" rtl="0" fontAlgn="base">
      <a:spcBef>
        <a:spcPct val="50000"/>
      </a:spcBef>
      <a:spcAft>
        <a:spcPct val="0"/>
      </a:spcAft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4pPr>
    <a:lvl5pPr marL="2443163" indent="-614363" algn="ctr" rtl="0" fontAlgn="base">
      <a:spcBef>
        <a:spcPct val="50000"/>
      </a:spcBef>
      <a:spcAft>
        <a:spcPct val="0"/>
      </a:spcAft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6pPr>
    <a:lvl7pPr marL="2743200" algn="l" defTabSz="914400" rtl="0" eaLnBrk="1" latinLnBrk="0" hangingPunct="1"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7pPr>
    <a:lvl8pPr marL="3200400" algn="l" defTabSz="914400" rtl="0" eaLnBrk="1" latinLnBrk="0" hangingPunct="1"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8pPr>
    <a:lvl9pPr marL="3657600" algn="l" defTabSz="914400" rtl="0" eaLnBrk="1" latinLnBrk="0" hangingPunct="1">
      <a:defRPr kumimoji="1" sz="2700" kern="1200">
        <a:solidFill>
          <a:schemeClr val="tx1"/>
        </a:solidFill>
        <a:latin typeface="HGP創英角ｺﾞｼｯｸUB" panose="020B0900000000000000" pitchFamily="50" charset="-128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CC"/>
    <a:srgbClr val="99FF99"/>
    <a:srgbClr val="C0504D"/>
    <a:srgbClr val="CCFFCC"/>
    <a:srgbClr val="CCFFFF"/>
    <a:srgbClr val="0099CC"/>
    <a:srgbClr val="0066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86" autoAdjust="0"/>
    <p:restoredTop sz="99133" autoAdjust="0"/>
  </p:normalViewPr>
  <p:slideViewPr>
    <p:cSldViewPr snapToGrid="0">
      <p:cViewPr varScale="1">
        <p:scale>
          <a:sx n="52" d="100"/>
          <a:sy n="52" d="100"/>
        </p:scale>
        <p:origin x="1194" y="120"/>
      </p:cViewPr>
      <p:guideLst>
        <p:guide orient="horz" pos="1560"/>
        <p:guide pos="24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14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17D76-2365-4400-87BF-500049116FA7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AA48B298-B833-42AC-9A8B-643FBC2014E5}">
      <dgm:prSet phldrT="[テキスト]"/>
      <dgm:spPr/>
      <dgm:t>
        <a:bodyPr/>
        <a:lstStyle/>
        <a:p>
          <a:r>
            <a:rPr kumimoji="1" lang="ja-JP" altLang="en-US" dirty="0" smtClean="0"/>
            <a:t>認証</a:t>
          </a:r>
          <a:r>
            <a:rPr kumimoji="1" lang="en-US" altLang="ja-JP" dirty="0" smtClean="0"/>
            <a:t>ID</a:t>
          </a:r>
          <a:r>
            <a:rPr kumimoji="1" lang="ja-JP" altLang="en-US" dirty="0" err="1" smtClean="0"/>
            <a:t>、</a:t>
          </a:r>
          <a:endParaRPr kumimoji="1" lang="en-US" altLang="ja-JP" dirty="0" smtClean="0"/>
        </a:p>
        <a:p>
          <a:r>
            <a:rPr kumimoji="1" lang="ja-JP" altLang="en-US" dirty="0" smtClean="0"/>
            <a:t>お名前を登録</a:t>
          </a:r>
          <a:endParaRPr kumimoji="1" lang="ja-JP" altLang="en-US" dirty="0"/>
        </a:p>
      </dgm:t>
    </dgm:pt>
    <dgm:pt modelId="{3D173BD9-78D7-45CB-9108-F9FEB19B68FC}" type="parTrans" cxnId="{BFE7994E-C816-463D-851E-078BAD49EE28}">
      <dgm:prSet/>
      <dgm:spPr/>
      <dgm:t>
        <a:bodyPr/>
        <a:lstStyle/>
        <a:p>
          <a:endParaRPr kumimoji="1" lang="ja-JP" altLang="en-US"/>
        </a:p>
      </dgm:t>
    </dgm:pt>
    <dgm:pt modelId="{3D6159CF-F785-4F6A-B810-8DA62CE5FDF6}" type="sibTrans" cxnId="{BFE7994E-C816-463D-851E-078BAD49EE28}">
      <dgm:prSet/>
      <dgm:spPr/>
      <dgm:t>
        <a:bodyPr/>
        <a:lstStyle/>
        <a:p>
          <a:endParaRPr kumimoji="1" lang="ja-JP" altLang="en-US"/>
        </a:p>
      </dgm:t>
    </dgm:pt>
    <dgm:pt modelId="{22AF0C90-2C2C-40BF-A72B-5494DA0F7F07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確認メールを受け取り</a:t>
          </a:r>
          <a:endParaRPr kumimoji="1" lang="en-US" altLang="ja-JP" dirty="0" smtClean="0">
            <a:solidFill>
              <a:schemeClr val="bg1"/>
            </a:solidFill>
          </a:endParaRPr>
        </a:p>
        <a:p>
          <a:r>
            <a:rPr kumimoji="1" lang="ja-JP" altLang="en-US" dirty="0" smtClean="0"/>
            <a:t>パスワードを登録</a:t>
          </a:r>
          <a:endParaRPr kumimoji="1" lang="ja-JP" altLang="en-US" dirty="0"/>
        </a:p>
      </dgm:t>
    </dgm:pt>
    <dgm:pt modelId="{BAD8E4B7-4E19-4A50-933B-F290F67C4FD9}" type="parTrans" cxnId="{07199669-57EE-4940-9A48-A80FF160AA4A}">
      <dgm:prSet/>
      <dgm:spPr/>
      <dgm:t>
        <a:bodyPr/>
        <a:lstStyle/>
        <a:p>
          <a:endParaRPr kumimoji="1" lang="ja-JP" altLang="en-US"/>
        </a:p>
      </dgm:t>
    </dgm:pt>
    <dgm:pt modelId="{E68C4C7B-27A3-455A-B07A-0C7F23E67DD3}" type="sibTrans" cxnId="{07199669-57EE-4940-9A48-A80FF160AA4A}">
      <dgm:prSet/>
      <dgm:spPr/>
      <dgm:t>
        <a:bodyPr/>
        <a:lstStyle/>
        <a:p>
          <a:endParaRPr kumimoji="1" lang="ja-JP" altLang="en-US"/>
        </a:p>
      </dgm:t>
    </dgm:pt>
    <dgm:pt modelId="{FDD88639-1719-47C0-BC76-8D4D5C49EAC5}">
      <dgm:prSet phldrT="[テキスト]"/>
      <dgm:spPr/>
      <dgm:t>
        <a:bodyPr/>
        <a:lstStyle/>
        <a:p>
          <a:r>
            <a:rPr kumimoji="1" lang="ja-JP" altLang="en-US" dirty="0" smtClean="0"/>
            <a:t>所属機関外から</a:t>
          </a:r>
          <a:endParaRPr kumimoji="1" lang="en-US" altLang="ja-JP" dirty="0" smtClean="0"/>
        </a:p>
        <a:p>
          <a:r>
            <a:rPr kumimoji="1" lang="ja-JP" altLang="en-US" dirty="0" smtClean="0"/>
            <a:t>アクセス</a:t>
          </a:r>
          <a:endParaRPr kumimoji="1" lang="ja-JP" altLang="en-US" dirty="0"/>
        </a:p>
      </dgm:t>
    </dgm:pt>
    <dgm:pt modelId="{C6D7F262-0440-4832-BB42-E544851B13AA}" type="sibTrans" cxnId="{22E32E5F-07AB-4809-BC15-6033CF7C083E}">
      <dgm:prSet/>
      <dgm:spPr/>
      <dgm:t>
        <a:bodyPr/>
        <a:lstStyle/>
        <a:p>
          <a:endParaRPr kumimoji="1" lang="ja-JP" altLang="en-US"/>
        </a:p>
      </dgm:t>
    </dgm:pt>
    <dgm:pt modelId="{686415DC-1CEA-4716-A79F-A62D1E52F810}" type="parTrans" cxnId="{22E32E5F-07AB-4809-BC15-6033CF7C083E}">
      <dgm:prSet/>
      <dgm:spPr/>
      <dgm:t>
        <a:bodyPr/>
        <a:lstStyle/>
        <a:p>
          <a:endParaRPr kumimoji="1" lang="ja-JP" altLang="en-US"/>
        </a:p>
      </dgm:t>
    </dgm:pt>
    <dgm:pt modelId="{C523426E-E4FB-42C3-B816-778E9B1AB490}" type="pres">
      <dgm:prSet presAssocID="{9E317D76-2365-4400-87BF-500049116FA7}" presName="Name0" presStyleCnt="0">
        <dgm:presLayoutVars>
          <dgm:dir/>
          <dgm:animLvl val="lvl"/>
          <dgm:resizeHandles val="exact"/>
        </dgm:presLayoutVars>
      </dgm:prSet>
      <dgm:spPr/>
    </dgm:pt>
    <dgm:pt modelId="{82AC1529-A7BF-4D83-8E93-C9378F34F270}" type="pres">
      <dgm:prSet presAssocID="{AA48B298-B833-42AC-9A8B-643FBC2014E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8FF727A-996E-44EE-85F7-0EDC57D561A2}" type="pres">
      <dgm:prSet presAssocID="{3D6159CF-F785-4F6A-B810-8DA62CE5FDF6}" presName="parTxOnlySpace" presStyleCnt="0"/>
      <dgm:spPr/>
    </dgm:pt>
    <dgm:pt modelId="{9D7B8535-BC0A-412D-8971-42BD2D13D5F3}" type="pres">
      <dgm:prSet presAssocID="{22AF0C90-2C2C-40BF-A72B-5494DA0F7F0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6B7759-DE1E-4A96-A0A7-53EC4E74A03F}" type="pres">
      <dgm:prSet presAssocID="{E68C4C7B-27A3-455A-B07A-0C7F23E67DD3}" presName="parTxOnlySpace" presStyleCnt="0"/>
      <dgm:spPr/>
    </dgm:pt>
    <dgm:pt modelId="{63FFB874-399A-4C53-848A-ADB1C634BC38}" type="pres">
      <dgm:prSet presAssocID="{FDD88639-1719-47C0-BC76-8D4D5C49EAC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F23B2E7-64BF-40DD-B67D-65CA414A66B1}" type="presOf" srcId="{AA48B298-B833-42AC-9A8B-643FBC2014E5}" destId="{82AC1529-A7BF-4D83-8E93-C9378F34F270}" srcOrd="0" destOrd="0" presId="urn:microsoft.com/office/officeart/2005/8/layout/chevron1"/>
    <dgm:cxn modelId="{07199669-57EE-4940-9A48-A80FF160AA4A}" srcId="{9E317D76-2365-4400-87BF-500049116FA7}" destId="{22AF0C90-2C2C-40BF-A72B-5494DA0F7F07}" srcOrd="1" destOrd="0" parTransId="{BAD8E4B7-4E19-4A50-933B-F290F67C4FD9}" sibTransId="{E68C4C7B-27A3-455A-B07A-0C7F23E67DD3}"/>
    <dgm:cxn modelId="{BFE7994E-C816-463D-851E-078BAD49EE28}" srcId="{9E317D76-2365-4400-87BF-500049116FA7}" destId="{AA48B298-B833-42AC-9A8B-643FBC2014E5}" srcOrd="0" destOrd="0" parTransId="{3D173BD9-78D7-45CB-9108-F9FEB19B68FC}" sibTransId="{3D6159CF-F785-4F6A-B810-8DA62CE5FDF6}"/>
    <dgm:cxn modelId="{22E32E5F-07AB-4809-BC15-6033CF7C083E}" srcId="{9E317D76-2365-4400-87BF-500049116FA7}" destId="{FDD88639-1719-47C0-BC76-8D4D5C49EAC5}" srcOrd="2" destOrd="0" parTransId="{686415DC-1CEA-4716-A79F-A62D1E52F810}" sibTransId="{C6D7F262-0440-4832-BB42-E544851B13AA}"/>
    <dgm:cxn modelId="{41A952D5-B12C-40A3-AAE3-784F69CB8D30}" type="presOf" srcId="{FDD88639-1719-47C0-BC76-8D4D5C49EAC5}" destId="{63FFB874-399A-4C53-848A-ADB1C634BC38}" srcOrd="0" destOrd="0" presId="urn:microsoft.com/office/officeart/2005/8/layout/chevron1"/>
    <dgm:cxn modelId="{686D3BB6-4900-440F-A36E-9EA418CE5AB7}" type="presOf" srcId="{9E317D76-2365-4400-87BF-500049116FA7}" destId="{C523426E-E4FB-42C3-B816-778E9B1AB490}" srcOrd="0" destOrd="0" presId="urn:microsoft.com/office/officeart/2005/8/layout/chevron1"/>
    <dgm:cxn modelId="{99992B71-23EF-469B-87D4-74F44335AA55}" type="presOf" srcId="{22AF0C90-2C2C-40BF-A72B-5494DA0F7F07}" destId="{9D7B8535-BC0A-412D-8971-42BD2D13D5F3}" srcOrd="0" destOrd="0" presId="urn:microsoft.com/office/officeart/2005/8/layout/chevron1"/>
    <dgm:cxn modelId="{4BD35199-39C3-4DCC-B10E-254B6186DC70}" type="presParOf" srcId="{C523426E-E4FB-42C3-B816-778E9B1AB490}" destId="{82AC1529-A7BF-4D83-8E93-C9378F34F270}" srcOrd="0" destOrd="0" presId="urn:microsoft.com/office/officeart/2005/8/layout/chevron1"/>
    <dgm:cxn modelId="{A06A3997-9FD9-4ECF-B8E5-989A25478D65}" type="presParOf" srcId="{C523426E-E4FB-42C3-B816-778E9B1AB490}" destId="{48FF727A-996E-44EE-85F7-0EDC57D561A2}" srcOrd="1" destOrd="0" presId="urn:microsoft.com/office/officeart/2005/8/layout/chevron1"/>
    <dgm:cxn modelId="{68AFCD97-A592-4B0C-8D0B-189FAB3ED43C}" type="presParOf" srcId="{C523426E-E4FB-42C3-B816-778E9B1AB490}" destId="{9D7B8535-BC0A-412D-8971-42BD2D13D5F3}" srcOrd="2" destOrd="0" presId="urn:microsoft.com/office/officeart/2005/8/layout/chevron1"/>
    <dgm:cxn modelId="{E28C1B18-37DA-453E-8CA8-7CEB958BCB59}" type="presParOf" srcId="{C523426E-E4FB-42C3-B816-778E9B1AB490}" destId="{6F6B7759-DE1E-4A96-A0A7-53EC4E74A03F}" srcOrd="3" destOrd="0" presId="urn:microsoft.com/office/officeart/2005/8/layout/chevron1"/>
    <dgm:cxn modelId="{85620058-B09B-4319-8617-19F8217AF4CF}" type="presParOf" srcId="{C523426E-E4FB-42C3-B816-778E9B1AB490}" destId="{63FFB874-399A-4C53-848A-ADB1C634BC3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C1529-A7BF-4D83-8E93-C9378F34F270}">
      <dsp:nvSpPr>
        <dsp:cNvPr id="0" name=""/>
        <dsp:cNvSpPr/>
      </dsp:nvSpPr>
      <dsp:spPr>
        <a:xfrm>
          <a:off x="2728" y="0"/>
          <a:ext cx="3323818" cy="91287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認証</a:t>
          </a:r>
          <a:r>
            <a:rPr kumimoji="1" lang="en-US" altLang="ja-JP" sz="1900" kern="1200" dirty="0" smtClean="0"/>
            <a:t>ID</a:t>
          </a:r>
          <a:r>
            <a:rPr kumimoji="1" lang="ja-JP" altLang="en-US" sz="1900" kern="1200" dirty="0" err="1" smtClean="0"/>
            <a:t>、</a:t>
          </a:r>
          <a:endParaRPr kumimoji="1" lang="en-US" altLang="ja-JP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お名前を登録</a:t>
          </a:r>
          <a:endParaRPr kumimoji="1" lang="ja-JP" altLang="en-US" sz="1900" kern="1200" dirty="0"/>
        </a:p>
      </dsp:txBody>
      <dsp:txXfrm>
        <a:off x="459166" y="0"/>
        <a:ext cx="2410942" cy="912876"/>
      </dsp:txXfrm>
    </dsp:sp>
    <dsp:sp modelId="{9D7B8535-BC0A-412D-8971-42BD2D13D5F3}">
      <dsp:nvSpPr>
        <dsp:cNvPr id="0" name=""/>
        <dsp:cNvSpPr/>
      </dsp:nvSpPr>
      <dsp:spPr>
        <a:xfrm>
          <a:off x="2994164" y="0"/>
          <a:ext cx="3323818" cy="912876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solidFill>
                <a:schemeClr val="bg1"/>
              </a:solidFill>
            </a:rPr>
            <a:t>確認メールを受け取り</a:t>
          </a:r>
          <a:endParaRPr kumimoji="1" lang="en-US" altLang="ja-JP" sz="1900" kern="1200" dirty="0" smtClean="0">
            <a:solidFill>
              <a:schemeClr val="bg1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パスワードを登録</a:t>
          </a:r>
          <a:endParaRPr kumimoji="1" lang="ja-JP" altLang="en-US" sz="1900" kern="1200" dirty="0"/>
        </a:p>
      </dsp:txBody>
      <dsp:txXfrm>
        <a:off x="3450602" y="0"/>
        <a:ext cx="2410942" cy="912876"/>
      </dsp:txXfrm>
    </dsp:sp>
    <dsp:sp modelId="{63FFB874-399A-4C53-848A-ADB1C634BC38}">
      <dsp:nvSpPr>
        <dsp:cNvPr id="0" name=""/>
        <dsp:cNvSpPr/>
      </dsp:nvSpPr>
      <dsp:spPr>
        <a:xfrm>
          <a:off x="5985601" y="0"/>
          <a:ext cx="3323818" cy="912876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所属機関外から</a:t>
          </a:r>
          <a:endParaRPr kumimoji="1" lang="en-US" altLang="ja-JP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アクセス</a:t>
          </a:r>
          <a:endParaRPr kumimoji="1" lang="ja-JP" altLang="en-US" sz="1900" kern="1200" dirty="0"/>
        </a:p>
      </dsp:txBody>
      <dsp:txXfrm>
        <a:off x="6442039" y="0"/>
        <a:ext cx="2410942" cy="912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t" anchorCtr="0" compatLnSpc="1">
            <a:prstTxWarp prst="textNoShape">
              <a:avLst/>
            </a:prstTxWarp>
          </a:bodyPr>
          <a:lstStyle>
            <a:lvl1pPr algn="l" defTabSz="914832">
              <a:spcBef>
                <a:spcPct val="0"/>
              </a:spcBef>
              <a:defRPr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t" anchorCtr="0" compatLnSpc="1">
            <a:prstTxWarp prst="textNoShape">
              <a:avLst/>
            </a:prstTxWarp>
          </a:bodyPr>
          <a:lstStyle>
            <a:lvl1pPr algn="r" defTabSz="914832">
              <a:spcBef>
                <a:spcPct val="0"/>
              </a:spcBef>
              <a:defRPr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b" anchorCtr="0" compatLnSpc="1">
            <a:prstTxWarp prst="textNoShape">
              <a:avLst/>
            </a:prstTxWarp>
          </a:bodyPr>
          <a:lstStyle>
            <a:lvl1pPr algn="l" defTabSz="914832">
              <a:spcBef>
                <a:spcPct val="0"/>
              </a:spcBef>
              <a:defRPr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</a:lstStyle>
          <a:p>
            <a:fld id="{D26739E9-A7B3-4102-AD55-AB9D5561A9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727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t" anchorCtr="0" compatLnSpc="1">
            <a:prstTxWarp prst="textNoShape">
              <a:avLst/>
            </a:prstTxWarp>
          </a:bodyPr>
          <a:lstStyle>
            <a:lvl1pPr algn="l" defTabSz="914832">
              <a:spcBef>
                <a:spcPct val="0"/>
              </a:spcBef>
              <a:defRPr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t" anchorCtr="0" compatLnSpc="1">
            <a:prstTxWarp prst="textNoShape">
              <a:avLst/>
            </a:prstTxWarp>
          </a:bodyPr>
          <a:lstStyle>
            <a:lvl1pPr algn="r" defTabSz="914832">
              <a:spcBef>
                <a:spcPct val="0"/>
              </a:spcBef>
              <a:defRPr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00263" y="744538"/>
            <a:ext cx="260508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b" anchorCtr="0" compatLnSpc="1">
            <a:prstTxWarp prst="textNoShape">
              <a:avLst/>
            </a:prstTxWarp>
          </a:bodyPr>
          <a:lstStyle>
            <a:lvl1pPr algn="l" defTabSz="914832">
              <a:spcBef>
                <a:spcPct val="0"/>
              </a:spcBef>
              <a:defRPr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2" tIns="46089" rIns="92182" bIns="4608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</a:lstStyle>
          <a:p>
            <a:fld id="{4891BAEF-317A-4508-A9DF-C3766F2C4F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587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6096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1220788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83197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244316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098675" y="744538"/>
            <a:ext cx="2603500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08311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098675" y="744538"/>
            <a:ext cx="2603500" cy="3722687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74794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4472868"/>
            <a:ext cx="8568532" cy="308807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8161021"/>
            <a:ext cx="7056438" cy="3681230"/>
          </a:xfrm>
        </p:spPr>
        <p:txBody>
          <a:bodyPr/>
          <a:lstStyle>
            <a:lvl1pPr marL="0" indent="0" algn="ctr">
              <a:buNone/>
              <a:defRPr/>
            </a:lvl1pPr>
            <a:lvl2pPr marL="610956" indent="0" algn="ctr">
              <a:buNone/>
              <a:defRPr/>
            </a:lvl2pPr>
            <a:lvl3pPr marL="1221913" indent="0" algn="ctr">
              <a:buNone/>
              <a:defRPr/>
            </a:lvl3pPr>
            <a:lvl4pPr marL="1832869" indent="0" algn="ctr">
              <a:buNone/>
              <a:defRPr/>
            </a:lvl4pPr>
            <a:lvl5pPr marL="2443825" indent="0" algn="ctr">
              <a:buNone/>
              <a:defRPr/>
            </a:lvl5pPr>
            <a:lvl6pPr marL="3054782" indent="0" algn="ctr">
              <a:buNone/>
              <a:defRPr/>
            </a:lvl6pPr>
            <a:lvl7pPr marL="3665738" indent="0" algn="ctr">
              <a:buNone/>
              <a:defRPr/>
            </a:lvl7pPr>
            <a:lvl8pPr marL="4276695" indent="0" algn="ctr">
              <a:buNone/>
              <a:defRPr/>
            </a:lvl8pPr>
            <a:lvl9pPr marL="4887651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36673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408087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2468" y="240033"/>
            <a:ext cx="2422150" cy="1361477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6018" y="240033"/>
            <a:ext cx="7042437" cy="1361477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77090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4472868"/>
            <a:ext cx="8568532" cy="308807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8161021"/>
            <a:ext cx="7056438" cy="3681230"/>
          </a:xfrm>
        </p:spPr>
        <p:txBody>
          <a:bodyPr/>
          <a:lstStyle>
            <a:lvl1pPr marL="0" indent="0" algn="ctr">
              <a:buNone/>
              <a:defRPr/>
            </a:lvl1pPr>
            <a:lvl2pPr marL="610956" indent="0" algn="ctr">
              <a:buNone/>
              <a:defRPr/>
            </a:lvl2pPr>
            <a:lvl3pPr marL="1221913" indent="0" algn="ctr">
              <a:buNone/>
              <a:defRPr/>
            </a:lvl3pPr>
            <a:lvl4pPr marL="1832869" indent="0" algn="ctr">
              <a:buNone/>
              <a:defRPr/>
            </a:lvl4pPr>
            <a:lvl5pPr marL="2443825" indent="0" algn="ctr">
              <a:buNone/>
              <a:defRPr/>
            </a:lvl5pPr>
            <a:lvl6pPr marL="3054782" indent="0" algn="ctr">
              <a:buNone/>
              <a:defRPr/>
            </a:lvl6pPr>
            <a:lvl7pPr marL="3665738" indent="0" algn="ctr">
              <a:buNone/>
              <a:defRPr/>
            </a:lvl7pPr>
            <a:lvl8pPr marL="4276695" indent="0" algn="ctr">
              <a:buNone/>
              <a:defRPr/>
            </a:lvl8pPr>
            <a:lvl9pPr marL="4887651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9269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19637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5716" y="9255004"/>
            <a:ext cx="8568532" cy="28595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5716" y="6104614"/>
            <a:ext cx="8568532" cy="3150393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958145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6012" y="1606360"/>
            <a:ext cx="4732294" cy="1224845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52320" y="1606360"/>
            <a:ext cx="4732294" cy="1224845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108068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576998"/>
            <a:ext cx="9072563" cy="24003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6" y="3224253"/>
            <a:ext cx="4454610" cy="134324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6" y="4567495"/>
            <a:ext cx="4454610" cy="829719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986" y="3224253"/>
            <a:ext cx="4454609" cy="134324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986" y="4567495"/>
            <a:ext cx="4454609" cy="829719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7251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78913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2739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3" y="572381"/>
            <a:ext cx="3315873" cy="244184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50" y="572382"/>
            <a:ext cx="5635349" cy="122923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3" y="3014225"/>
            <a:ext cx="3315873" cy="985046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409210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251326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57" y="10081260"/>
            <a:ext cx="6048375" cy="119091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57" y="1287853"/>
            <a:ext cx="6048375" cy="864108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57" y="11272178"/>
            <a:ext cx="6048375" cy="1689442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48979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17439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2468" y="240033"/>
            <a:ext cx="2422150" cy="1361477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6018" y="240033"/>
            <a:ext cx="7042437" cy="1361477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51531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5716" y="9255004"/>
            <a:ext cx="8568532" cy="28595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5716" y="6104614"/>
            <a:ext cx="8568532" cy="3150393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681798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6012" y="1606360"/>
            <a:ext cx="4732294" cy="1224845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52320" y="1606360"/>
            <a:ext cx="4732294" cy="1224845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8398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576998"/>
            <a:ext cx="9072563" cy="24003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6" y="3224253"/>
            <a:ext cx="4454610" cy="134324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6" y="4567495"/>
            <a:ext cx="4454610" cy="829719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986" y="3224253"/>
            <a:ext cx="4454609" cy="134324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986" y="4567495"/>
            <a:ext cx="4454609" cy="829719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8344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8294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8399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3" y="572381"/>
            <a:ext cx="3315873" cy="244184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50" y="572382"/>
            <a:ext cx="5635349" cy="122923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3" y="3014225"/>
            <a:ext cx="3315873" cy="985046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48374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57" y="10081260"/>
            <a:ext cx="6048375" cy="119091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57" y="1287853"/>
            <a:ext cx="6048375" cy="864108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57" y="11272178"/>
            <a:ext cx="6048375" cy="1689442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2741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7"/>
          <p:cNvSpPr>
            <a:spLocks noChangeArrowheads="1"/>
          </p:cNvSpPr>
          <p:nvPr/>
        </p:nvSpPr>
        <p:spPr bwMode="auto">
          <a:xfrm>
            <a:off x="7321550" y="13919200"/>
            <a:ext cx="27590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/>
          <a:lstStyle>
            <a:lvl1pPr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endParaRPr lang="ja-JP" altLang="en-US" sz="1300" smtClean="0">
              <a:latin typeface="Bookman Old Style" pitchFamily="18" charset="0"/>
              <a:ea typeface="ＭＳ Ｐゴシック" pitchFamily="50" charset="-128"/>
            </a:endParaRPr>
          </a:p>
        </p:txBody>
      </p:sp>
      <p:sp>
        <p:nvSpPr>
          <p:cNvPr id="1027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96850" y="239713"/>
            <a:ext cx="78597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606550"/>
            <a:ext cx="9686925" cy="1224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42888" indent="-242888" algn="l" defTabSz="809625" rtl="0" eaLnBrk="0" fontAlgn="base" hangingPunct="0">
        <a:spcBef>
          <a:spcPct val="1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34950" algn="l" defTabSz="809625" rtl="0" eaLnBrk="0" fontAlgn="base" hangingPunct="0">
        <a:spcBef>
          <a:spcPct val="1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92213" indent="-231775" algn="l" defTabSz="809625" rtl="0" eaLnBrk="0" fontAlgn="base" hangingPunct="0">
        <a:spcBef>
          <a:spcPct val="10000"/>
        </a:spcBef>
        <a:spcAft>
          <a:spcPct val="0"/>
        </a:spcAft>
        <a:buChar char="•"/>
        <a:defRPr kumimoji="1" sz="1300">
          <a:solidFill>
            <a:schemeClr val="tx1"/>
          </a:solidFill>
          <a:latin typeface="+mn-lt"/>
          <a:ea typeface="+mn-ea"/>
        </a:defRPr>
      </a:lvl3pPr>
      <a:lvl4pPr marL="1681163" indent="-249238" algn="l" defTabSz="809625" rtl="0" eaLnBrk="0" fontAlgn="base" hangingPunct="0">
        <a:spcBef>
          <a:spcPct val="1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4pPr>
      <a:lvl5pPr marL="2154238" indent="-231775" algn="l" defTabSz="809625" rtl="0" eaLnBrk="0" fontAlgn="base" hangingPunct="0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766275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3377231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988187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4599144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7"/>
          <p:cNvSpPr>
            <a:spLocks noChangeArrowheads="1"/>
          </p:cNvSpPr>
          <p:nvPr/>
        </p:nvSpPr>
        <p:spPr bwMode="auto">
          <a:xfrm>
            <a:off x="7321550" y="13919200"/>
            <a:ext cx="27590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/>
          <a:lstStyle>
            <a:lvl1pPr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endParaRPr lang="ja-JP" altLang="en-US" sz="1300" smtClean="0">
              <a:latin typeface="Bookman Old Style" pitchFamily="18" charset="0"/>
              <a:ea typeface="ＭＳ Ｐゴシック" pitchFamily="50" charset="-128"/>
            </a:endParaRPr>
          </a:p>
        </p:txBody>
      </p:sp>
      <p:sp>
        <p:nvSpPr>
          <p:cNvPr id="2051" name="Rectangle 148"/>
          <p:cNvSpPr>
            <a:spLocks noChangeArrowheads="1"/>
          </p:cNvSpPr>
          <p:nvPr/>
        </p:nvSpPr>
        <p:spPr bwMode="auto">
          <a:xfrm>
            <a:off x="6159500" y="13936663"/>
            <a:ext cx="6111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kumimoji="0" lang="en-US" altLang="ja-JP" sz="160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© </a:t>
            </a:r>
            <a:r>
              <a:rPr lang="en-US" altLang="ja-JP" sz="160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2011</a:t>
            </a:r>
            <a:endParaRPr lang="en-US" altLang="ja-JP" sz="130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2" name="Rectangle 150"/>
          <p:cNvSpPr>
            <a:spLocks noChangeArrowheads="1"/>
          </p:cNvSpPr>
          <p:nvPr/>
        </p:nvSpPr>
        <p:spPr bwMode="auto">
          <a:xfrm>
            <a:off x="8502650" y="13936663"/>
            <a:ext cx="1720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sz="160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All Rights Reserved.</a:t>
            </a:r>
            <a:endParaRPr lang="en-US" altLang="ja-JP" sz="130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3" name="Line 151"/>
          <p:cNvSpPr>
            <a:spLocks noChangeShapeType="1"/>
          </p:cNvSpPr>
          <p:nvPr/>
        </p:nvSpPr>
        <p:spPr bwMode="auto">
          <a:xfrm>
            <a:off x="0" y="1420813"/>
            <a:ext cx="10080625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191" tIns="61096" rIns="122191" bIns="61096"/>
          <a:lstStyle/>
          <a:p>
            <a:endParaRPr lang="ja-JP" altLang="en-US"/>
          </a:p>
        </p:txBody>
      </p:sp>
      <p:sp>
        <p:nvSpPr>
          <p:cNvPr id="2054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96850" y="239713"/>
            <a:ext cx="78597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5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606550"/>
            <a:ext cx="9686925" cy="1224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56" name="Rectangle 149"/>
          <p:cNvSpPr>
            <a:spLocks noChangeArrowheads="1"/>
          </p:cNvSpPr>
          <p:nvPr/>
        </p:nvSpPr>
        <p:spPr bwMode="auto">
          <a:xfrm>
            <a:off x="6427788" y="13936663"/>
            <a:ext cx="2619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sz="1600" smtClean="0">
                <a:latin typeface="ＭＳ Ｐゴシック" pitchFamily="50" charset="-128"/>
                <a:ea typeface="ＭＳ Ｐゴシック" pitchFamily="50" charset="-128"/>
              </a:rPr>
              <a:t>Maruzen CHI Holdings Co.,Ltd </a:t>
            </a: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4244975" y="14006513"/>
            <a:ext cx="15906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 anchor="ctr"/>
          <a:lstStyle>
            <a:lvl1pPr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900">
                <a:latin typeface="Verdana" panose="020B0604030504040204" pitchFamily="34" charset="0"/>
                <a:ea typeface="ＭＳ Ｐゴシック" panose="020B0600070205080204" pitchFamily="50" charset="-128"/>
              </a:rPr>
              <a:t>- </a:t>
            </a:r>
            <a:fld id="{A9F6BC88-94D9-4F36-A0A6-F81C158695D0}" type="slidenum">
              <a:rPr lang="en-US" altLang="ja-JP" sz="1900">
                <a:latin typeface="Verdana" panose="020B0604030504040204" pitchFamily="34" charset="0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‹#›</a:t>
            </a:fld>
            <a:r>
              <a:rPr lang="en-US" altLang="ja-JP" sz="1900">
                <a:latin typeface="Verdana" panose="020B0604030504040204" pitchFamily="34" charset="0"/>
                <a:ea typeface="ＭＳ Ｐゴシック" panose="020B0600070205080204" pitchFamily="50" charset="-128"/>
              </a:rPr>
              <a:t> -</a:t>
            </a:r>
          </a:p>
        </p:txBody>
      </p:sp>
      <p:pic>
        <p:nvPicPr>
          <p:cNvPr id="2058" name="Picture 10" descr="CHI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663" y="0"/>
            <a:ext cx="715962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49"/>
          <p:cNvSpPr>
            <a:spLocks noChangeArrowheads="1"/>
          </p:cNvSpPr>
          <p:nvPr userDrawn="1"/>
        </p:nvSpPr>
        <p:spPr bwMode="auto">
          <a:xfrm>
            <a:off x="7407275" y="13936663"/>
            <a:ext cx="1458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defTabSz="2747963" eaLnBrk="0" hangingPunct="0"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defTabSz="2747963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sz="1600" smtClean="0">
                <a:latin typeface="ＭＳ Ｐゴシック" pitchFamily="50" charset="-128"/>
                <a:ea typeface="ＭＳ Ｐゴシック" pitchFamily="50" charset="-128"/>
              </a:rPr>
              <a:t>Maruzen Co.,Ltd </a:t>
            </a:r>
          </a:p>
        </p:txBody>
      </p:sp>
      <p:sp>
        <p:nvSpPr>
          <p:cNvPr id="2060" name="Rectangle 16"/>
          <p:cNvSpPr>
            <a:spLocks noChangeArrowheads="1"/>
          </p:cNvSpPr>
          <p:nvPr userDrawn="1"/>
        </p:nvSpPr>
        <p:spPr bwMode="auto">
          <a:xfrm>
            <a:off x="4244975" y="14006513"/>
            <a:ext cx="15906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 anchor="ctr"/>
          <a:lstStyle>
            <a:lvl1pPr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900">
                <a:latin typeface="Verdana" panose="020B0604030504040204" pitchFamily="34" charset="0"/>
                <a:ea typeface="ＭＳ Ｐゴシック" panose="020B0600070205080204" pitchFamily="50" charset="-128"/>
              </a:rPr>
              <a:t>- </a:t>
            </a:r>
            <a:fld id="{5EF0B665-37F6-4B00-A575-66447C1C098D}" type="slidenum">
              <a:rPr lang="en-US" altLang="ja-JP" sz="1900">
                <a:latin typeface="Verdana" panose="020B0604030504040204" pitchFamily="34" charset="0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‹#›</a:t>
            </a:fld>
            <a:r>
              <a:rPr lang="en-US" altLang="ja-JP" sz="1900">
                <a:latin typeface="Verdana" panose="020B0604030504040204" pitchFamily="34" charset="0"/>
                <a:ea typeface="ＭＳ Ｐゴシック" panose="020B0600070205080204" pitchFamily="50" charset="-128"/>
              </a:rPr>
              <a:t> -</a:t>
            </a:r>
          </a:p>
        </p:txBody>
      </p:sp>
      <p:pic>
        <p:nvPicPr>
          <p:cNvPr id="2061" name="Picture 146" descr="eng_99_15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527050"/>
            <a:ext cx="17891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defTabSz="708025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defTabSz="708540" rtl="0" fontAlgn="base">
        <a:lnSpc>
          <a:spcPct val="110000"/>
        </a:lnSpc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42888" indent="-242888" algn="l" defTabSz="809625" rtl="0" eaLnBrk="0" fontAlgn="base" hangingPunct="0">
        <a:spcBef>
          <a:spcPct val="1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34950" algn="l" defTabSz="809625" rtl="0" eaLnBrk="0" fontAlgn="base" hangingPunct="0">
        <a:spcBef>
          <a:spcPct val="1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92213" indent="-231775" algn="l" defTabSz="809625" rtl="0" eaLnBrk="0" fontAlgn="base" hangingPunct="0">
        <a:spcBef>
          <a:spcPct val="10000"/>
        </a:spcBef>
        <a:spcAft>
          <a:spcPct val="0"/>
        </a:spcAft>
        <a:buChar char="•"/>
        <a:defRPr kumimoji="1" sz="1300">
          <a:solidFill>
            <a:schemeClr val="tx1"/>
          </a:solidFill>
          <a:latin typeface="+mn-lt"/>
          <a:ea typeface="+mn-ea"/>
        </a:defRPr>
      </a:lvl3pPr>
      <a:lvl4pPr marL="1681163" indent="-249238" algn="l" defTabSz="809625" rtl="0" eaLnBrk="0" fontAlgn="base" hangingPunct="0">
        <a:spcBef>
          <a:spcPct val="1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4pPr>
      <a:lvl5pPr marL="2154238" indent="-231775" algn="l" defTabSz="809625" rtl="0" eaLnBrk="0" fontAlgn="base" hangingPunct="0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766275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3377231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988187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4599144" indent="-233351" algn="l" defTabSz="810366" rtl="0" fontAlgn="base">
        <a:spcBef>
          <a:spcPct val="1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\\10.2.5.230\デジタル推進\01_BtoA\2010年10月～\05_コンテンツ開発T\07_機関向けPF\MeLロゴ\改定版M_ebook_logo_set_0628\M_ebook_logo_2c_3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39688"/>
            <a:ext cx="1905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86000" y="236538"/>
            <a:ext cx="768032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 anchor="ctr"/>
          <a:lstStyle/>
          <a:p>
            <a:pPr algn="l">
              <a:lnSpc>
                <a:spcPts val="2000"/>
              </a:lnSpc>
              <a:defRPr/>
            </a:pPr>
            <a:r>
              <a:rPr lang="en-US" altLang="ja-JP" sz="2400" dirty="0">
                <a:solidFill>
                  <a:srgbClr val="00B0F0"/>
                </a:solidFill>
                <a:latin typeface="+mj-ea"/>
                <a:ea typeface="+mj-ea"/>
              </a:rPr>
              <a:t>Maruzen eBook Library</a:t>
            </a:r>
            <a:r>
              <a:rPr lang="ja-JP" altLang="en-US" sz="2800" dirty="0">
                <a:solidFill>
                  <a:srgbClr val="00B0F0"/>
                </a:solidFill>
                <a:latin typeface="+mj-ea"/>
                <a:ea typeface="+mj-ea"/>
              </a:rPr>
              <a:t>～リモートアクセスのご案内～</a:t>
            </a:r>
          </a:p>
        </p:txBody>
      </p:sp>
      <p:graphicFrame>
        <p:nvGraphicFramePr>
          <p:cNvPr id="3" name="図表 2"/>
          <p:cNvGraphicFramePr/>
          <p:nvPr/>
        </p:nvGraphicFramePr>
        <p:xfrm>
          <a:off x="530352" y="2853588"/>
          <a:ext cx="9312148" cy="91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77" name="正方形/長方形 3"/>
          <p:cNvSpPr>
            <a:spLocks noChangeArrowheads="1"/>
          </p:cNvSpPr>
          <p:nvPr/>
        </p:nvSpPr>
        <p:spPr bwMode="auto">
          <a:xfrm>
            <a:off x="26988" y="2228850"/>
            <a:ext cx="24701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4000" i="1">
                <a:solidFill>
                  <a:srgbClr val="66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Step1</a:t>
            </a:r>
            <a:endParaRPr lang="ja-JP" altLang="en-US" sz="4000" i="1">
              <a:solidFill>
                <a:srgbClr val="66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78" name="正方形/長方形 66"/>
          <p:cNvSpPr>
            <a:spLocks noChangeArrowheads="1"/>
          </p:cNvSpPr>
          <p:nvPr/>
        </p:nvSpPr>
        <p:spPr bwMode="auto">
          <a:xfrm>
            <a:off x="3465513" y="2228850"/>
            <a:ext cx="24701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4000" i="1">
                <a:solidFill>
                  <a:srgbClr val="0066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Step2</a:t>
            </a:r>
            <a:endParaRPr lang="ja-JP" altLang="en-US" sz="4000" i="1">
              <a:solidFill>
                <a:srgbClr val="0066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79" name="正方形/長方形 67"/>
          <p:cNvSpPr>
            <a:spLocks noChangeArrowheads="1"/>
          </p:cNvSpPr>
          <p:nvPr/>
        </p:nvSpPr>
        <p:spPr bwMode="auto">
          <a:xfrm>
            <a:off x="6573838" y="2228850"/>
            <a:ext cx="24701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4000" i="1">
                <a:solidFill>
                  <a:srgbClr val="33CC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Step3</a:t>
            </a:r>
            <a:endParaRPr lang="ja-JP" altLang="en-US" sz="4000" i="1">
              <a:solidFill>
                <a:srgbClr val="33CC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100013" y="1565275"/>
            <a:ext cx="1006157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ja-JP" altLang="en-US" sz="1400" dirty="0">
                <a:latin typeface="+mn-ea"/>
                <a:ea typeface="+mn-ea"/>
              </a:rPr>
              <a:t>リモートアクセスを利用いただくと、ご自宅、帰省先、ご出張先など、ご所属機関の外からでも</a:t>
            </a:r>
            <a:endParaRPr lang="en-US" altLang="ja-JP" sz="1400" dirty="0">
              <a:latin typeface="+mn-ea"/>
              <a:ea typeface="+mn-ea"/>
            </a:endParaRPr>
          </a:p>
          <a:p>
            <a:pPr algn="l">
              <a:defRPr/>
            </a:pPr>
            <a:r>
              <a:rPr lang="en-US" altLang="ja-JP" sz="1400" dirty="0">
                <a:latin typeface="+mn-ea"/>
                <a:ea typeface="+mn-ea"/>
              </a:rPr>
              <a:t>Maruzen eBook Library</a:t>
            </a:r>
            <a:r>
              <a:rPr lang="ja-JP" altLang="en-US" sz="1400" dirty="0">
                <a:latin typeface="+mn-ea"/>
                <a:ea typeface="+mn-ea"/>
              </a:rPr>
              <a:t>を閲覧できるようになります。リモートアクセスの手続きは</a:t>
            </a:r>
            <a:r>
              <a:rPr lang="en-US" altLang="ja-JP" sz="1400" dirty="0">
                <a:latin typeface="+mn-ea"/>
                <a:ea typeface="+mn-ea"/>
              </a:rPr>
              <a:t>3</a:t>
            </a:r>
            <a:r>
              <a:rPr lang="ja-JP" altLang="en-US" sz="1400" dirty="0">
                <a:latin typeface="+mn-ea"/>
                <a:ea typeface="+mn-ea"/>
              </a:rPr>
              <a:t>ステップで完了です。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100013" y="3875088"/>
            <a:ext cx="10061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ja-JP" sz="1400" dirty="0">
                <a:solidFill>
                  <a:srgbClr val="0099CC"/>
                </a:solidFill>
                <a:latin typeface="+mn-ea"/>
                <a:ea typeface="+mn-ea"/>
              </a:rPr>
              <a:t>※</a:t>
            </a:r>
            <a:r>
              <a:rPr lang="ja-JP" altLang="en-US" sz="1400" dirty="0">
                <a:solidFill>
                  <a:srgbClr val="0099CC"/>
                </a:solidFill>
                <a:latin typeface="+mn-ea"/>
                <a:ea typeface="+mn-ea"/>
              </a:rPr>
              <a:t>アカウントには</a:t>
            </a:r>
            <a:r>
              <a:rPr lang="en-US" altLang="ja-JP" sz="2000" u="sng" dirty="0">
                <a:solidFill>
                  <a:srgbClr val="0099CC"/>
                </a:solidFill>
                <a:latin typeface="+mn-ea"/>
                <a:ea typeface="+mn-ea"/>
              </a:rPr>
              <a:t>90</a:t>
            </a:r>
            <a:r>
              <a:rPr lang="ja-JP" altLang="en-US" sz="2000" u="sng" dirty="0">
                <a:solidFill>
                  <a:srgbClr val="0099CC"/>
                </a:solidFill>
                <a:latin typeface="+mn-ea"/>
                <a:ea typeface="+mn-ea"/>
              </a:rPr>
              <a:t>日間</a:t>
            </a:r>
            <a:r>
              <a:rPr lang="ja-JP" altLang="en-US" sz="1400" dirty="0">
                <a:solidFill>
                  <a:srgbClr val="0099CC"/>
                </a:solidFill>
                <a:latin typeface="+mn-ea"/>
                <a:ea typeface="+mn-ea"/>
              </a:rPr>
              <a:t>の有効期限があります。有効期限の延長手続きについては、裏面をご覧ください。</a:t>
            </a:r>
          </a:p>
        </p:txBody>
      </p:sp>
      <p:sp>
        <p:nvSpPr>
          <p:cNvPr id="3082" name="正方形/長方形 80"/>
          <p:cNvSpPr>
            <a:spLocks noChangeArrowheads="1"/>
          </p:cNvSpPr>
          <p:nvPr/>
        </p:nvSpPr>
        <p:spPr bwMode="auto">
          <a:xfrm>
            <a:off x="26988" y="4314825"/>
            <a:ext cx="10034587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000" i="1">
                <a:solidFill>
                  <a:srgbClr val="66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Step1</a:t>
            </a:r>
            <a:r>
              <a:rPr lang="ja-JP" altLang="en-US" sz="4000" i="1">
                <a:solidFill>
                  <a:srgbClr val="66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認証</a:t>
            </a:r>
            <a:r>
              <a:rPr lang="en-US" altLang="ja-JP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ID</a:t>
            </a:r>
            <a:r>
              <a:rPr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とお名前を登録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0" y="5021263"/>
            <a:ext cx="10080625" cy="40719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/>
          <a:lstStyle/>
          <a:p>
            <a:pPr>
              <a:defRPr/>
            </a:pPr>
            <a:endParaRPr lang="ja-JP" altLang="en-US" sz="2000"/>
          </a:p>
        </p:txBody>
      </p:sp>
      <p:sp>
        <p:nvSpPr>
          <p:cNvPr id="3084" name="テキスト ボックス 5"/>
          <p:cNvSpPr txBox="1">
            <a:spLocks noChangeArrowheads="1"/>
          </p:cNvSpPr>
          <p:nvPr/>
        </p:nvSpPr>
        <p:spPr bwMode="auto">
          <a:xfrm>
            <a:off x="106363" y="5356225"/>
            <a:ext cx="259238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ご所属機関内から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Maruzen eBook</a:t>
            </a: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Library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にアクセスして画面右上の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アカウントボタンをクリックします。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＊アクセス先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en-US" altLang="ja-JP" sz="1200" u="sng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https://elib.maruzen.co.jp</a:t>
            </a: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endParaRPr lang="en-US" altLang="ja-JP" sz="1200" u="sng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認証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ID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、お名前を入力し、利用規約を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お読みのうえ「利用規約に同意して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次へ」ボタンをクリックします。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＊認証</a:t>
            </a:r>
            <a:r>
              <a:rPr lang="en-US" altLang="ja-JP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ID</a:t>
            </a: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はご所属機関から配布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されたメールアドレスを入力できます。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詳細はご所属機関までお問い合わせ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ください。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メールアドレスとお名前が正しいことを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確認して「登録」ボタンをクリックします。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endParaRPr lang="en-US" altLang="ja-JP" sz="1200" u="sng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085" name="グループ化 6"/>
          <p:cNvGrpSpPr>
            <a:grpSpLocks/>
          </p:cNvGrpSpPr>
          <p:nvPr/>
        </p:nvGrpSpPr>
        <p:grpSpPr bwMode="auto">
          <a:xfrm>
            <a:off x="3082925" y="6005513"/>
            <a:ext cx="3906838" cy="2814637"/>
            <a:chOff x="3082925" y="6005513"/>
            <a:chExt cx="3906838" cy="2814637"/>
          </a:xfrm>
        </p:grpSpPr>
        <p:pic>
          <p:nvPicPr>
            <p:cNvPr id="3107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6005513"/>
              <a:ext cx="3906838" cy="28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8" name="角丸四角形 20"/>
            <p:cNvSpPr>
              <a:spLocks noChangeArrowheads="1"/>
            </p:cNvSpPr>
            <p:nvPr/>
          </p:nvSpPr>
          <p:spPr bwMode="auto">
            <a:xfrm>
              <a:off x="4232275" y="8435975"/>
              <a:ext cx="987425" cy="200025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3086" name="グループ化 5"/>
          <p:cNvGrpSpPr>
            <a:grpSpLocks/>
          </p:cNvGrpSpPr>
          <p:nvPr/>
        </p:nvGrpSpPr>
        <p:grpSpPr bwMode="auto">
          <a:xfrm>
            <a:off x="6778625" y="6973888"/>
            <a:ext cx="3052763" cy="1905000"/>
            <a:chOff x="6778625" y="6973888"/>
            <a:chExt cx="3052763" cy="1905000"/>
          </a:xfrm>
        </p:grpSpPr>
        <p:pic>
          <p:nvPicPr>
            <p:cNvPr id="3105" name="Picture 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8625" y="6973888"/>
              <a:ext cx="3052763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6" name="角丸四角形 21"/>
            <p:cNvSpPr>
              <a:spLocks noChangeArrowheads="1"/>
            </p:cNvSpPr>
            <p:nvPr/>
          </p:nvSpPr>
          <p:spPr bwMode="auto">
            <a:xfrm>
              <a:off x="8150225" y="8415338"/>
              <a:ext cx="673100" cy="23971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087" name="角丸四角形 24"/>
          <p:cNvSpPr>
            <a:spLocks noChangeArrowheads="1"/>
          </p:cNvSpPr>
          <p:nvPr/>
        </p:nvSpPr>
        <p:spPr bwMode="auto">
          <a:xfrm>
            <a:off x="8966200" y="5873750"/>
            <a:ext cx="646113" cy="2397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457200"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</a:pPr>
            <a:endParaRPr lang="ja-JP" altLang="en-US" sz="1400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3088" name="正方形/長方形 102"/>
          <p:cNvSpPr>
            <a:spLocks noChangeArrowheads="1"/>
          </p:cNvSpPr>
          <p:nvPr/>
        </p:nvSpPr>
        <p:spPr bwMode="auto">
          <a:xfrm>
            <a:off x="26988" y="9104313"/>
            <a:ext cx="100345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000" i="1">
                <a:solidFill>
                  <a:srgbClr val="0066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Step2</a:t>
            </a:r>
            <a:r>
              <a:rPr lang="ja-JP" altLang="en-US" sz="4000" i="1">
                <a:solidFill>
                  <a:srgbClr val="66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確認メールを受け取って、パスワードを登録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0" y="9812338"/>
            <a:ext cx="10080625" cy="39957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/>
          <a:lstStyle/>
          <a:p>
            <a:pPr>
              <a:defRPr/>
            </a:pPr>
            <a:endParaRPr lang="ja-JP" altLang="en-US" sz="2000"/>
          </a:p>
        </p:txBody>
      </p:sp>
      <p:pic>
        <p:nvPicPr>
          <p:cNvPr id="309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10136188"/>
            <a:ext cx="5934075" cy="1028700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91" name="Picture 6" descr="C:\Documents and Settings\244066\Local Settings\Temporary Internet Files\Content.IE5\G5Q78LMB\MC900431587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9888538"/>
            <a:ext cx="10096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テキスト ボックス 5"/>
          <p:cNvSpPr txBox="1">
            <a:spLocks noChangeArrowheads="1"/>
          </p:cNvSpPr>
          <p:nvPr/>
        </p:nvSpPr>
        <p:spPr bwMode="auto">
          <a:xfrm>
            <a:off x="188913" y="9966325"/>
            <a:ext cx="2592387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Step1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で登録したメールアドレス宛てに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確認メールが届きます。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＊確認メール送付元：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en-US" altLang="ja-JP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ebook-guide@maruzen.co.jp</a:t>
            </a: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en-US" altLang="ja-JP" sz="2000" u="sng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2000" u="sng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分以内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に確認メールに記載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された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URL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にアクセスしてください。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認証パスワードを入力して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「登録」ボタンをクリックします。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＊英数字</a:t>
            </a:r>
            <a:r>
              <a:rPr lang="en-US" altLang="ja-JP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桁以上</a:t>
            </a:r>
            <a:r>
              <a:rPr lang="en-US" altLang="ja-JP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桁以内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（半角のアルファベット、数字）で入力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してください。大文字、小文字は区別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されます。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</a:t>
            </a:r>
            <a:r>
              <a:rPr lang="ja-JP" altLang="en-US" sz="1200" u="sng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登録完了メールは配信されません</a:t>
            </a: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認証パスワードはメモ等に控えることを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お勧めします。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093" name="グループ化 5"/>
          <p:cNvGrpSpPr>
            <a:grpSpLocks/>
          </p:cNvGrpSpPr>
          <p:nvPr/>
        </p:nvGrpSpPr>
        <p:grpSpPr bwMode="auto">
          <a:xfrm>
            <a:off x="3048000" y="11434763"/>
            <a:ext cx="3660775" cy="2124075"/>
            <a:chOff x="2500186" y="12479184"/>
            <a:chExt cx="4625975" cy="2684462"/>
          </a:xfrm>
        </p:grpSpPr>
        <p:pic>
          <p:nvPicPr>
            <p:cNvPr id="310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186" y="12479184"/>
              <a:ext cx="4625975" cy="268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4" name="角丸四角形 20"/>
            <p:cNvSpPr>
              <a:spLocks noChangeArrowheads="1"/>
            </p:cNvSpPr>
            <p:nvPr/>
          </p:nvSpPr>
          <p:spPr bwMode="auto">
            <a:xfrm>
              <a:off x="3844695" y="14676073"/>
              <a:ext cx="693737" cy="23971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3094" name="グループ化 7"/>
          <p:cNvGrpSpPr>
            <a:grpSpLocks/>
          </p:cNvGrpSpPr>
          <p:nvPr/>
        </p:nvGrpSpPr>
        <p:grpSpPr bwMode="auto">
          <a:xfrm>
            <a:off x="6153150" y="11641138"/>
            <a:ext cx="3660775" cy="2081212"/>
            <a:chOff x="2500186" y="15381134"/>
            <a:chExt cx="4625975" cy="2628900"/>
          </a:xfrm>
        </p:grpSpPr>
        <p:pic>
          <p:nvPicPr>
            <p:cNvPr id="3101" name="Picture 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186" y="15381134"/>
              <a:ext cx="4625975" cy="2628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2" name="角丸四角形 20"/>
            <p:cNvSpPr>
              <a:spLocks noChangeArrowheads="1"/>
            </p:cNvSpPr>
            <p:nvPr/>
          </p:nvSpPr>
          <p:spPr bwMode="auto">
            <a:xfrm>
              <a:off x="5805025" y="17459171"/>
              <a:ext cx="752312" cy="239713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9" name="テキスト ボックス 5"/>
          <p:cNvSpPr txBox="1">
            <a:spLocks noChangeArrowheads="1"/>
          </p:cNvSpPr>
          <p:nvPr/>
        </p:nvSpPr>
        <p:spPr bwMode="auto">
          <a:xfrm>
            <a:off x="7426325" y="11715750"/>
            <a:ext cx="2324100" cy="77946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アカウントの作成が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完了しました！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0" y="14093825"/>
            <a:ext cx="1006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400" dirty="0">
                <a:latin typeface="+mn-ea"/>
                <a:ea typeface="+mn-ea"/>
              </a:rPr>
              <a:t>-1-</a:t>
            </a:r>
            <a:endParaRPr lang="ja-JP" altLang="en-US" sz="1400" dirty="0">
              <a:latin typeface="+mn-ea"/>
              <a:ea typeface="+mn-ea"/>
            </a:endParaRPr>
          </a:p>
        </p:txBody>
      </p:sp>
      <p:grpSp>
        <p:nvGrpSpPr>
          <p:cNvPr id="3097" name="グループ化 3"/>
          <p:cNvGrpSpPr>
            <a:grpSpLocks/>
          </p:cNvGrpSpPr>
          <p:nvPr/>
        </p:nvGrpSpPr>
        <p:grpSpPr bwMode="auto">
          <a:xfrm>
            <a:off x="3046413" y="5187950"/>
            <a:ext cx="6784975" cy="1189038"/>
            <a:chOff x="3046413" y="5187950"/>
            <a:chExt cx="6784975" cy="1189038"/>
          </a:xfrm>
        </p:grpSpPr>
        <p:pic>
          <p:nvPicPr>
            <p:cNvPr id="3099" name="Picture 1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413" y="5187950"/>
              <a:ext cx="6784975" cy="1189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00" name="角丸四角形 21"/>
            <p:cNvSpPr>
              <a:spLocks noChangeArrowheads="1"/>
            </p:cNvSpPr>
            <p:nvPr/>
          </p:nvSpPr>
          <p:spPr bwMode="auto">
            <a:xfrm>
              <a:off x="8969374" y="5878830"/>
              <a:ext cx="631825" cy="239713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5" name="正方形/長方形 34"/>
          <p:cNvSpPr/>
          <p:nvPr/>
        </p:nvSpPr>
        <p:spPr bwMode="auto">
          <a:xfrm>
            <a:off x="0" y="13785850"/>
            <a:ext cx="1006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ja-JP" sz="1400" dirty="0">
                <a:latin typeface="+mn-ea"/>
                <a:ea typeface="+mn-ea"/>
              </a:rPr>
              <a:t>2013</a:t>
            </a:r>
            <a:r>
              <a:rPr lang="ja-JP" altLang="en-US" sz="1400" dirty="0">
                <a:latin typeface="+mn-ea"/>
                <a:ea typeface="+mn-ea"/>
              </a:rPr>
              <a:t>年</a:t>
            </a:r>
            <a:r>
              <a:rPr lang="en-US" altLang="ja-JP" sz="1400" dirty="0">
                <a:latin typeface="+mn-ea"/>
                <a:ea typeface="+mn-ea"/>
              </a:rPr>
              <a:t>10</a:t>
            </a:r>
            <a:r>
              <a:rPr lang="ja-JP" altLang="en-US" sz="1400" dirty="0">
                <a:latin typeface="+mn-ea"/>
                <a:ea typeface="+mn-ea"/>
              </a:rPr>
              <a:t>月現在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80"/>
          <p:cNvSpPr>
            <a:spLocks noChangeArrowheads="1"/>
          </p:cNvSpPr>
          <p:nvPr/>
        </p:nvSpPr>
        <p:spPr bwMode="auto">
          <a:xfrm>
            <a:off x="26988" y="334963"/>
            <a:ext cx="100345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000" i="1">
                <a:solidFill>
                  <a:srgbClr val="33CC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Step3</a:t>
            </a:r>
            <a:r>
              <a:rPr lang="ja-JP" altLang="en-US" sz="4000" i="1">
                <a:solidFill>
                  <a:srgbClr val="66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所属機関の外から</a:t>
            </a:r>
            <a:r>
              <a:rPr lang="en-US" altLang="ja-JP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Maruzen eBook Library</a:t>
            </a:r>
            <a:r>
              <a:rPr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にアクセス</a:t>
            </a:r>
          </a:p>
        </p:txBody>
      </p:sp>
      <p:sp>
        <p:nvSpPr>
          <p:cNvPr id="4099" name="正方形/長方形 4"/>
          <p:cNvSpPr>
            <a:spLocks noChangeArrowheads="1"/>
          </p:cNvSpPr>
          <p:nvPr/>
        </p:nvSpPr>
        <p:spPr bwMode="auto">
          <a:xfrm>
            <a:off x="0" y="1023938"/>
            <a:ext cx="10080625" cy="30813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0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0" name="テキスト ボックス 5"/>
          <p:cNvSpPr txBox="1">
            <a:spLocks noChangeArrowheads="1"/>
          </p:cNvSpPr>
          <p:nvPr/>
        </p:nvSpPr>
        <p:spPr bwMode="auto">
          <a:xfrm>
            <a:off x="127000" y="1412875"/>
            <a:ext cx="31813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Maruzen eBook Library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にアクセスします。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＊アクセス先</a:t>
            </a:r>
            <a:endParaRPr lang="en-US" altLang="ja-JP" sz="1200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en-US" altLang="ja-JP" sz="1200" u="sng">
                <a:solidFill>
                  <a:srgbClr val="0099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https://elib.maruzen.co.jp</a:t>
            </a: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登録した認証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ID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と認証パスワードを入力して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「認証する」ボタンをクリックします。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Maruzen eBook Library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ページにアクセスします。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ct val="50000"/>
              </a:spcBef>
              <a:buFontTx/>
              <a:buNone/>
            </a:pPr>
            <a:endParaRPr lang="en-US" altLang="ja-JP" sz="1200" u="sng">
              <a:solidFill>
                <a:srgbClr val="0099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10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1190625"/>
            <a:ext cx="5932487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4"/>
          <p:cNvSpPr>
            <a:spLocks noChangeArrowheads="1"/>
          </p:cNvSpPr>
          <p:nvPr/>
        </p:nvSpPr>
        <p:spPr bwMode="auto">
          <a:xfrm>
            <a:off x="12700" y="4475163"/>
            <a:ext cx="5233988" cy="8964612"/>
          </a:xfrm>
          <a:prstGeom prst="foldedCorner">
            <a:avLst>
              <a:gd name="adj" fmla="val 9679"/>
            </a:avLst>
          </a:prstGeom>
          <a:blipFill>
            <a:blip r:embed="rId4">
              <a:lum bright="70000" contrast="-70000"/>
            </a:blip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ja-JP" altLang="en-US" sz="2000"/>
          </a:p>
        </p:txBody>
      </p:sp>
      <p:sp>
        <p:nvSpPr>
          <p:cNvPr id="16" name="テキスト ボックス 5"/>
          <p:cNvSpPr txBox="1">
            <a:spLocks noChangeArrowheads="1"/>
          </p:cNvSpPr>
          <p:nvPr/>
        </p:nvSpPr>
        <p:spPr bwMode="auto">
          <a:xfrm>
            <a:off x="12700" y="5048250"/>
            <a:ext cx="52117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アカウントは</a:t>
            </a:r>
            <a:endParaRPr lang="en-US" altLang="ja-JP" sz="3200" dirty="0" smtClean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延長手続きが必要です</a:t>
            </a:r>
            <a:endParaRPr lang="en-US" altLang="ja-JP" sz="3200" dirty="0" smtClean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5434013" y="5848350"/>
            <a:ext cx="4627562" cy="7591425"/>
          </a:xfrm>
          <a:prstGeom prst="rect">
            <a:avLst/>
          </a:prstGeom>
        </p:spPr>
        <p:txBody>
          <a:bodyPr/>
          <a:lstStyle>
            <a:lvl1pPr algn="l" defTabSz="53022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53022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defTabSz="53022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defTabSz="53022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defTabSz="530225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defTabSz="530225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defTabSz="530225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defTabSz="530225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defTabSz="530225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lnSpc>
                <a:spcPts val="1680"/>
              </a:lnSpc>
              <a:defRPr/>
            </a:pPr>
            <a:endParaRPr lang="en-US" altLang="ja-JP" sz="14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en-US" altLang="ja-JP" sz="1600" kern="0" dirty="0">
                <a:solidFill>
                  <a:srgbClr val="92D050"/>
                </a:solidFill>
              </a:rPr>
              <a:t>Q</a:t>
            </a:r>
            <a:r>
              <a:rPr lang="ja-JP" altLang="en-US" sz="1600" kern="0" dirty="0">
                <a:solidFill>
                  <a:srgbClr val="92D050"/>
                </a:solidFill>
              </a:rPr>
              <a:t>　</a:t>
            </a:r>
            <a:r>
              <a:rPr lang="ja-JP" altLang="en-US" sz="1600" kern="0" dirty="0" smtClean="0">
                <a:solidFill>
                  <a:srgbClr val="92D050"/>
                </a:solidFill>
              </a:rPr>
              <a:t>アカウントを登録しようとしましたが、認証</a:t>
            </a:r>
            <a:r>
              <a:rPr lang="en-US" altLang="ja-JP" sz="1600" kern="0" dirty="0" smtClean="0">
                <a:solidFill>
                  <a:srgbClr val="92D050"/>
                </a:solidFill>
              </a:rPr>
              <a:t>ID</a:t>
            </a:r>
            <a:r>
              <a:rPr lang="ja-JP" altLang="en-US" sz="1600" kern="0" dirty="0" smtClean="0">
                <a:solidFill>
                  <a:srgbClr val="92D050"/>
                </a:solidFill>
              </a:rPr>
              <a:t>が</a:t>
            </a:r>
            <a:endParaRPr lang="en-US" altLang="ja-JP" sz="1600" kern="0" dirty="0" smtClean="0">
              <a:solidFill>
                <a:srgbClr val="92D05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600" kern="0" dirty="0" smtClean="0">
                <a:solidFill>
                  <a:srgbClr val="92D050"/>
                </a:solidFill>
              </a:rPr>
              <a:t>はじかれてしまいます。</a:t>
            </a:r>
            <a:endParaRPr lang="en-US" altLang="ja-JP" sz="1600" kern="0" dirty="0">
              <a:solidFill>
                <a:srgbClr val="92D05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en-US" altLang="ja-JP" sz="1400" kern="0" dirty="0" smtClean="0">
                <a:solidFill>
                  <a:srgbClr val="000000"/>
                </a:solidFill>
              </a:rPr>
              <a:t>A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　認証</a:t>
            </a:r>
            <a:r>
              <a:rPr lang="en-US" altLang="ja-JP" sz="1400" kern="0" dirty="0" smtClean="0">
                <a:solidFill>
                  <a:srgbClr val="000000"/>
                </a:solidFill>
              </a:rPr>
              <a:t>ID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には、ご所属機関が許可したメールアドレスを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入力することができます。たとえば</a:t>
            </a:r>
            <a:r>
              <a:rPr lang="en-US" altLang="ja-JP" sz="1400" kern="0" dirty="0" smtClean="0">
                <a:solidFill>
                  <a:srgbClr val="000000"/>
                </a:solidFill>
              </a:rPr>
              <a:t>Yahoo</a:t>
            </a:r>
            <a:r>
              <a:rPr lang="en-US" altLang="ja-JP" sz="1400" kern="0" dirty="0">
                <a:solidFill>
                  <a:srgbClr val="000000"/>
                </a:solidFill>
              </a:rPr>
              <a:t>!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メールや</a:t>
            </a:r>
            <a:r>
              <a:rPr lang="en-US" altLang="ja-JP" sz="1400" kern="0" dirty="0" smtClean="0">
                <a:solidFill>
                  <a:srgbClr val="000000"/>
                </a:solidFill>
              </a:rPr>
              <a:t>Gmail</a:t>
            </a:r>
            <a:r>
              <a:rPr lang="ja-JP" altLang="en-US" sz="1400" kern="0" dirty="0" err="1" smtClean="0">
                <a:solidFill>
                  <a:srgbClr val="000000"/>
                </a:solidFill>
              </a:rPr>
              <a:t>、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携帯電話</a:t>
            </a:r>
            <a:r>
              <a:rPr lang="ja-JP" altLang="en-US" sz="1400" kern="0" dirty="0">
                <a:solidFill>
                  <a:srgbClr val="000000"/>
                </a:solidFill>
              </a:rPr>
              <a:t>など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、個人のメールアドレスは入力できません。</a:t>
            </a:r>
            <a:endParaRPr lang="en-US" altLang="ja-JP" sz="14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　入力できるメールアドレスをご所属機関までお問い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合わせください。</a:t>
            </a:r>
          </a:p>
          <a:p>
            <a:pPr>
              <a:lnSpc>
                <a:spcPts val="1680"/>
              </a:lnSpc>
              <a:defRPr/>
            </a:pPr>
            <a:endParaRPr lang="en-US" altLang="ja-JP" sz="14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en-US" altLang="ja-JP" sz="1600" kern="0" dirty="0">
                <a:solidFill>
                  <a:srgbClr val="92D050"/>
                </a:solidFill>
              </a:rPr>
              <a:t>Q</a:t>
            </a:r>
            <a:r>
              <a:rPr lang="ja-JP" altLang="en-US" sz="1600" kern="0" dirty="0">
                <a:solidFill>
                  <a:srgbClr val="92D050"/>
                </a:solidFill>
              </a:rPr>
              <a:t>　リモートアクセスで</a:t>
            </a:r>
            <a:r>
              <a:rPr lang="en-US" altLang="ja-JP" sz="1600" kern="0" dirty="0">
                <a:solidFill>
                  <a:srgbClr val="92D050"/>
                </a:solidFill>
              </a:rPr>
              <a:t>Maruzen eBook Library</a:t>
            </a:r>
            <a:r>
              <a:rPr lang="ja-JP" altLang="en-US" sz="1600" kern="0" dirty="0" smtClean="0">
                <a:solidFill>
                  <a:srgbClr val="92D050"/>
                </a:solidFill>
              </a:rPr>
              <a:t>を</a:t>
            </a:r>
            <a:endParaRPr lang="en-US" altLang="ja-JP" sz="1600" kern="0" dirty="0" smtClean="0">
              <a:solidFill>
                <a:srgbClr val="92D05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600" kern="0" dirty="0" smtClean="0">
                <a:solidFill>
                  <a:srgbClr val="92D050"/>
                </a:solidFill>
              </a:rPr>
              <a:t>開いたのですが</a:t>
            </a:r>
            <a:r>
              <a:rPr lang="ja-JP" altLang="en-US" sz="1600" kern="0" dirty="0">
                <a:solidFill>
                  <a:srgbClr val="92D050"/>
                </a:solidFill>
              </a:rPr>
              <a:t>、アカウントボタンがありません。</a:t>
            </a:r>
            <a:endParaRPr lang="en-US" altLang="ja-JP" sz="1600" kern="0" dirty="0">
              <a:solidFill>
                <a:srgbClr val="92D05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en-US" altLang="ja-JP" sz="1400" kern="0" dirty="0">
                <a:solidFill>
                  <a:srgbClr val="000000"/>
                </a:solidFill>
              </a:rPr>
              <a:t>A</a:t>
            </a:r>
            <a:r>
              <a:rPr lang="ja-JP" altLang="en-US" sz="1400" kern="0" dirty="0">
                <a:solidFill>
                  <a:srgbClr val="000000"/>
                </a:solidFill>
              </a:rPr>
              <a:t>　アカウントボタンはご所属機関の端末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から閲覧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いただいた</a:t>
            </a:r>
            <a:r>
              <a:rPr lang="ja-JP" altLang="en-US" sz="1400" kern="0" dirty="0">
                <a:solidFill>
                  <a:srgbClr val="000000"/>
                </a:solidFill>
              </a:rPr>
              <a:t>場合のみ表示されます。</a:t>
            </a:r>
            <a:endParaRPr lang="en-US" altLang="ja-JP" sz="14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>
                <a:solidFill>
                  <a:srgbClr val="000000"/>
                </a:solidFill>
              </a:rPr>
              <a:t>　利用期限の延長やお名前、パスワードの変更は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ご所属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機関</a:t>
            </a:r>
            <a:r>
              <a:rPr lang="ja-JP" altLang="en-US" sz="1400" kern="0" dirty="0">
                <a:solidFill>
                  <a:srgbClr val="000000"/>
                </a:solidFill>
              </a:rPr>
              <a:t>の端末から行ってください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。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endParaRPr lang="en-US" altLang="ja-JP" sz="16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en-US" altLang="ja-JP" sz="1600" kern="0" dirty="0">
                <a:solidFill>
                  <a:srgbClr val="92D050"/>
                </a:solidFill>
              </a:rPr>
              <a:t>Q</a:t>
            </a:r>
            <a:r>
              <a:rPr lang="ja-JP" altLang="en-US" sz="1600" kern="0" dirty="0">
                <a:solidFill>
                  <a:srgbClr val="92D050"/>
                </a:solidFill>
              </a:rPr>
              <a:t>　</a:t>
            </a:r>
            <a:r>
              <a:rPr lang="ja-JP" altLang="en-US" sz="1600" kern="0" dirty="0" smtClean="0">
                <a:solidFill>
                  <a:srgbClr val="92D050"/>
                </a:solidFill>
              </a:rPr>
              <a:t>パスワードを忘れてしまいました。</a:t>
            </a:r>
            <a:endParaRPr lang="en-US" altLang="ja-JP" sz="1600" kern="0" dirty="0">
              <a:solidFill>
                <a:srgbClr val="92D05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en-US" altLang="ja-JP" sz="1400" kern="0" dirty="0" smtClean="0">
                <a:solidFill>
                  <a:srgbClr val="000000"/>
                </a:solidFill>
              </a:rPr>
              <a:t>A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　お使いのアカウントを一度削除してもう一度アカウント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登録を行ってください。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600" kern="0" dirty="0">
                <a:solidFill>
                  <a:srgbClr val="33CCCC"/>
                </a:solidFill>
              </a:rPr>
              <a:t>　</a:t>
            </a:r>
            <a:r>
              <a:rPr lang="en-US" altLang="ja-JP" sz="1600" kern="0" dirty="0" smtClean="0">
                <a:solidFill>
                  <a:srgbClr val="33CCCC"/>
                </a:solidFill>
              </a:rPr>
              <a:t>〈</a:t>
            </a:r>
            <a:r>
              <a:rPr lang="ja-JP" altLang="en-US" sz="1600" kern="0" dirty="0" smtClean="0">
                <a:solidFill>
                  <a:srgbClr val="33CCCC"/>
                </a:solidFill>
              </a:rPr>
              <a:t>アカウント削除手順</a:t>
            </a:r>
            <a:r>
              <a:rPr lang="en-US" altLang="ja-JP" sz="1600" kern="0" dirty="0" smtClean="0">
                <a:solidFill>
                  <a:srgbClr val="33CCCC"/>
                </a:solidFill>
              </a:rPr>
              <a:t>〉</a:t>
            </a:r>
          </a:p>
          <a:p>
            <a:pPr>
              <a:lnSpc>
                <a:spcPts val="1680"/>
              </a:lnSpc>
              <a:defRPr/>
            </a:pPr>
            <a:endParaRPr lang="en-US" altLang="ja-JP" sz="1600" kern="0" dirty="0" smtClean="0">
              <a:solidFill>
                <a:srgbClr val="33CCCC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①ご所属機関の端末から</a:t>
            </a:r>
            <a:r>
              <a:rPr lang="en-US" altLang="ja-JP" sz="1400" kern="0" dirty="0">
                <a:solidFill>
                  <a:srgbClr val="000000"/>
                </a:solidFill>
              </a:rPr>
              <a:t>Maruzen eBook </a:t>
            </a:r>
            <a:r>
              <a:rPr lang="en-US" altLang="ja-JP" sz="1400" kern="0" dirty="0" smtClean="0">
                <a:solidFill>
                  <a:srgbClr val="000000"/>
                </a:solidFill>
              </a:rPr>
              <a:t>Library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に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アクセスして「アカウント」ボタンをクリック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②認証</a:t>
            </a:r>
            <a:r>
              <a:rPr lang="en-US" altLang="ja-JP" sz="1400" kern="0" dirty="0" smtClean="0">
                <a:solidFill>
                  <a:srgbClr val="000000"/>
                </a:solidFill>
              </a:rPr>
              <a:t>ID</a:t>
            </a:r>
            <a:r>
              <a:rPr lang="ja-JP" altLang="en-US" sz="1400" kern="0" dirty="0" smtClean="0">
                <a:solidFill>
                  <a:srgbClr val="000000"/>
                </a:solidFill>
              </a:rPr>
              <a:t>とお名前を入力して「利用規約に同意して次へ」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をクリック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③開いた画面で「いいえ」をクリックします。</a:t>
            </a:r>
            <a:endParaRPr lang="en-US" altLang="ja-JP" sz="1400" kern="0" dirty="0" smtClean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r>
              <a:rPr lang="ja-JP" altLang="en-US" sz="1400" kern="0" dirty="0" smtClean="0">
                <a:solidFill>
                  <a:srgbClr val="000000"/>
                </a:solidFill>
              </a:rPr>
              <a:t>④アカウントが削除されました。</a:t>
            </a:r>
            <a:endParaRPr lang="en-US" altLang="ja-JP" sz="14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endParaRPr lang="en-US" altLang="ja-JP" sz="1400" kern="0" dirty="0">
              <a:solidFill>
                <a:srgbClr val="000000"/>
              </a:solidFill>
            </a:endParaRPr>
          </a:p>
          <a:p>
            <a:pPr>
              <a:lnSpc>
                <a:spcPts val="1680"/>
              </a:lnSpc>
              <a:defRPr/>
            </a:pPr>
            <a:endParaRPr lang="ja-JP" altLang="en-US" sz="1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5434013" y="4906963"/>
            <a:ext cx="4222750" cy="828675"/>
          </a:xfrm>
          <a:prstGeom prst="round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33CC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よくあるご質問</a:t>
            </a:r>
          </a:p>
        </p:txBody>
      </p:sp>
      <p:sp>
        <p:nvSpPr>
          <p:cNvPr id="20" name="テキスト ボックス 5"/>
          <p:cNvSpPr txBox="1">
            <a:spLocks noChangeArrowheads="1"/>
          </p:cNvSpPr>
          <p:nvPr/>
        </p:nvSpPr>
        <p:spPr bwMode="auto">
          <a:xfrm>
            <a:off x="136525" y="6053138"/>
            <a:ext cx="4572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アカウントには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90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日間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の有効期限があります。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延長手続きは、ご所属機関のパソコンから行うことができます。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107" name="テキスト ボックス 5"/>
          <p:cNvSpPr txBox="1">
            <a:spLocks noChangeArrowheads="1"/>
          </p:cNvSpPr>
          <p:nvPr/>
        </p:nvSpPr>
        <p:spPr bwMode="auto">
          <a:xfrm>
            <a:off x="133350" y="7099300"/>
            <a:ext cx="5148263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延長手続き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①ご所属機関のパソコンから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Maruzen eBook Library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にアクセスして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画面右上のアカウントボタンをクリックします。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②登録した認証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ID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（メールアドレス）とお名前を入力して「利用規約に同意して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次へ」をクリックします。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③開いた画面で「はい」をクリックします。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8" name="テキスト ボックス 5"/>
          <p:cNvSpPr txBox="1">
            <a:spLocks noChangeArrowheads="1"/>
          </p:cNvSpPr>
          <p:nvPr/>
        </p:nvSpPr>
        <p:spPr bwMode="auto">
          <a:xfrm>
            <a:off x="127000" y="11096625"/>
            <a:ext cx="4973638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10000"/>
              </a:spcBef>
              <a:buChar char="•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10000"/>
              </a:spcBef>
              <a:buChar char="–"/>
              <a:defRPr kumimoji="1"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10000"/>
              </a:spcBef>
              <a:buChar char="•"/>
              <a:defRPr kumimoji="1" sz="1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10000"/>
              </a:spcBef>
              <a:buChar char="–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10000"/>
              </a:spcBef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20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①利用期限の延長のみ行う</a:t>
            </a:r>
            <a:r>
              <a:rPr lang="en-US" altLang="ja-JP" sz="120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「いいえ」をクリックします。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最後に利用した日に</a:t>
            </a:r>
            <a:r>
              <a:rPr lang="en-US" altLang="ja-JP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90</a:t>
            </a: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日間加算されます。</a:t>
            </a:r>
            <a:endParaRPr lang="en-US" altLang="ja-JP" sz="1200">
              <a:solidFill>
                <a:srgbClr val="6666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solidFill>
                  <a:srgbClr val="66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200">
                <a:solidFill>
                  <a:srgbClr val="66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②利用期限を延長してお名前、パスワードを変更する</a:t>
            </a:r>
            <a:r>
              <a:rPr lang="en-US" altLang="ja-JP" sz="1200">
                <a:solidFill>
                  <a:srgbClr val="66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「はい」をクリックします。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開いた画面でお名前、パスワードの変更ができます。「登録」をクリックすると、変更と同時に利用期限が延長されます。</a:t>
            </a:r>
            <a:endParaRPr lang="en-US" altLang="ja-JP" sz="12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109" name="グループ化 4"/>
          <p:cNvGrpSpPr>
            <a:grpSpLocks/>
          </p:cNvGrpSpPr>
          <p:nvPr/>
        </p:nvGrpSpPr>
        <p:grpSpPr bwMode="auto">
          <a:xfrm>
            <a:off x="592138" y="8942388"/>
            <a:ext cx="4038600" cy="1974850"/>
            <a:chOff x="336550" y="8875713"/>
            <a:chExt cx="4038600" cy="1974850"/>
          </a:xfrm>
        </p:grpSpPr>
        <p:pic>
          <p:nvPicPr>
            <p:cNvPr id="4117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50" y="8875713"/>
              <a:ext cx="4038600" cy="197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8" name="角丸四角形 20"/>
            <p:cNvSpPr>
              <a:spLocks noChangeArrowheads="1"/>
            </p:cNvSpPr>
            <p:nvPr/>
          </p:nvSpPr>
          <p:spPr bwMode="auto">
            <a:xfrm>
              <a:off x="3308350" y="10318750"/>
              <a:ext cx="720725" cy="238125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1" name="四角形吹き出し 30"/>
            <p:cNvSpPr/>
            <p:nvPr/>
          </p:nvSpPr>
          <p:spPr>
            <a:xfrm>
              <a:off x="2540000" y="9615488"/>
              <a:ext cx="1628775" cy="522287"/>
            </a:xfrm>
            <a:prstGeom prst="wedgeRectCallout">
              <a:avLst>
                <a:gd name="adj1" fmla="val 30188"/>
                <a:gd name="adj2" fmla="val 84436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ts val="1000"/>
                </a:lnSpc>
                <a:defRPr/>
              </a:pPr>
              <a:r>
                <a:rPr lang="ja-JP" altLang="en-US" sz="1200" dirty="0">
                  <a:solidFill>
                    <a:schemeClr val="tx1"/>
                  </a:solidFill>
                </a:rPr>
                <a:t>利用期限の延長</a:t>
              </a:r>
              <a:endParaRPr lang="en-US" altLang="ja-JP" sz="1200" dirty="0">
                <a:solidFill>
                  <a:schemeClr val="tx1"/>
                </a:solidFill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1200" dirty="0">
                  <a:solidFill>
                    <a:schemeClr val="tx1"/>
                  </a:solidFill>
                </a:rPr>
                <a:t>のみを行います（①）</a:t>
              </a:r>
            </a:p>
          </p:txBody>
        </p:sp>
        <p:sp>
          <p:nvSpPr>
            <p:cNvPr id="4120" name="角丸四角形 20"/>
            <p:cNvSpPr>
              <a:spLocks noChangeArrowheads="1"/>
            </p:cNvSpPr>
            <p:nvPr/>
          </p:nvSpPr>
          <p:spPr bwMode="auto">
            <a:xfrm>
              <a:off x="2540000" y="10318750"/>
              <a:ext cx="720725" cy="238125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7" name="四角形吹き出し 36"/>
            <p:cNvSpPr/>
            <p:nvPr/>
          </p:nvSpPr>
          <p:spPr>
            <a:xfrm>
              <a:off x="484187" y="9707563"/>
              <a:ext cx="1362075" cy="1063625"/>
            </a:xfrm>
            <a:prstGeom prst="wedgeRectCallout">
              <a:avLst>
                <a:gd name="adj1" fmla="val 97234"/>
                <a:gd name="adj2" fmla="val 18808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ts val="1000"/>
                </a:lnSpc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利用期限の延長、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お名前と認証パス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ワードの変更を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行います（②）</a:t>
              </a:r>
            </a:p>
          </p:txBody>
        </p:sp>
      </p:grpSp>
      <p:sp>
        <p:nvSpPr>
          <p:cNvPr id="25" name="正方形/長方形 24"/>
          <p:cNvSpPr/>
          <p:nvPr/>
        </p:nvSpPr>
        <p:spPr bwMode="auto">
          <a:xfrm>
            <a:off x="0" y="14093825"/>
            <a:ext cx="1006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400" dirty="0">
                <a:latin typeface="+mn-ea"/>
                <a:ea typeface="+mn-ea"/>
              </a:rPr>
              <a:t>-2-</a:t>
            </a:r>
            <a:endParaRPr lang="ja-JP" altLang="en-US" sz="1400" dirty="0">
              <a:latin typeface="+mn-ea"/>
              <a:ea typeface="+mn-ea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0" y="13785850"/>
            <a:ext cx="1006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ja-JP" sz="1400" dirty="0">
                <a:latin typeface="+mn-ea"/>
                <a:ea typeface="+mn-ea"/>
              </a:rPr>
              <a:t>2013</a:t>
            </a:r>
            <a:r>
              <a:rPr lang="ja-JP" altLang="en-US" sz="1400" dirty="0">
                <a:latin typeface="+mn-ea"/>
                <a:ea typeface="+mn-ea"/>
              </a:rPr>
              <a:t>年</a:t>
            </a:r>
            <a:r>
              <a:rPr lang="en-US" altLang="ja-JP" sz="1400" dirty="0">
                <a:latin typeface="+mn-ea"/>
                <a:ea typeface="+mn-ea"/>
              </a:rPr>
              <a:t>10</a:t>
            </a:r>
            <a:r>
              <a:rPr lang="ja-JP" altLang="en-US" sz="1400" dirty="0">
                <a:latin typeface="+mn-ea"/>
                <a:ea typeface="+mn-ea"/>
              </a:rPr>
              <a:t>月現在</a:t>
            </a:r>
          </a:p>
        </p:txBody>
      </p:sp>
      <p:grpSp>
        <p:nvGrpSpPr>
          <p:cNvPr id="4112" name="グループ化 8"/>
          <p:cNvGrpSpPr>
            <a:grpSpLocks/>
          </p:cNvGrpSpPr>
          <p:nvPr/>
        </p:nvGrpSpPr>
        <p:grpSpPr bwMode="auto">
          <a:xfrm>
            <a:off x="3713163" y="2324100"/>
            <a:ext cx="3067050" cy="1471613"/>
            <a:chOff x="2370138" y="1905000"/>
            <a:chExt cx="5178425" cy="2486025"/>
          </a:xfrm>
        </p:grpSpPr>
        <p:pic>
          <p:nvPicPr>
            <p:cNvPr id="4115" name="Picture 1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0138" y="1905000"/>
              <a:ext cx="5178425" cy="248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6" name="角丸四角形 20"/>
            <p:cNvSpPr>
              <a:spLocks noChangeArrowheads="1"/>
            </p:cNvSpPr>
            <p:nvPr/>
          </p:nvSpPr>
          <p:spPr bwMode="auto">
            <a:xfrm>
              <a:off x="4930775" y="3367088"/>
              <a:ext cx="1287463" cy="238125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marL="457200" algn="l" eaLnBrk="0" hangingPunct="0">
                <a:spcBef>
                  <a:spcPct val="10000"/>
                </a:spcBef>
                <a:buChar char="•"/>
                <a:defRPr kumimoji="1" sz="19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l" eaLnBrk="0" hangingPunct="0">
                <a:spcBef>
                  <a:spcPct val="10000"/>
                </a:spcBef>
                <a:buChar char="–"/>
                <a:defRPr kumimoji="1" sz="1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l" eaLnBrk="0" hangingPunct="0">
                <a:spcBef>
                  <a:spcPct val="10000"/>
                </a:spcBef>
                <a:buChar char="•"/>
                <a:defRPr kumimoji="1" sz="13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l" eaLnBrk="0" hangingPunct="0">
                <a:spcBef>
                  <a:spcPct val="10000"/>
                </a:spcBef>
                <a:buChar char="–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l" eaLnBrk="0" hangingPunct="0">
                <a:spcBef>
                  <a:spcPct val="10000"/>
                </a:spcBef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25000"/>
                </a:spcBef>
                <a:buFontTx/>
                <a:buNone/>
              </a:pPr>
              <a:endParaRPr lang="ja-JP" altLang="en-US" sz="1400">
                <a:latin typeface="Arial" panose="020B0604020202020204" pitchFamily="34" charset="0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4113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2363788"/>
            <a:ext cx="3001963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テキスト ボックス 5"/>
          <p:cNvSpPr txBox="1">
            <a:spLocks noChangeArrowheads="1"/>
          </p:cNvSpPr>
          <p:nvPr/>
        </p:nvSpPr>
        <p:spPr bwMode="auto">
          <a:xfrm>
            <a:off x="7019925" y="2543175"/>
            <a:ext cx="2622550" cy="77946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Maruzen eBook Library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に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アクセスしました。</a:t>
            </a:r>
            <a:endParaRPr lang="en-US" altLang="ja-JP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MBIS_業務プロセスチーム_教学_セッションのすすめ方と確認方法_20080916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MBIS_業務プロセスチーム_教学_セッションのすすめ方と確認方法_20080916_01">
      <a:majorFont>
        <a:latin typeface="HGP創英角ｺﾞｼｯｸUB"/>
        <a:ea typeface="HGP創英角ｺﾞｼｯｸUB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5_MBIS_業務プロセスチーム_教学_セッションのすすめ方と確認方法_20080916_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MBIS_業務プロセスチーム_教学_セッションのすすめ方と確認方法_20080916_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MBIS_業務プロセスチーム_教学_セッションのすすめ方と確認方法_20080916_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MBIS_業務プロセスチーム_教学_セッションのすすめ方と確認方法_20080916_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MBIS_業務プロセスチーム_教学_セッションのすすめ方と確認方法_20080916_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MBIS_業務プロセスチーム_教学_セッションのすすめ方と確認方法_20080916_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MBIS_業務プロセスチーム_教学_セッションのすすめ方と確認方法_20080916_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MBIS_業務プロセスチーム_教学_セッションのすすめ方と確認方法_20080916_01">
  <a:themeElements>
    <a:clrScheme name="6_MBIS_業務プロセスチーム_教学_セッションのすすめ方と確認方法_20080916_0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6_MBIS_業務プロセスチーム_教学_セッションのすすめ方と確認方法_20080916_01">
      <a:majorFont>
        <a:latin typeface="HGP創英角ｺﾞｼｯｸUB"/>
        <a:ea typeface="HGP創英角ｺﾞｼｯｸUB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6_MBIS_業務プロセスチーム_教学_セッションのすすめ方と確認方法_20080916_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MBIS_業務プロセスチーム_教学_セッションのすすめ方と確認方法_20080916_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MBIS_業務プロセスチーム_教学_セッションのすすめ方と確認方法_20080916_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MBIS_業務プロセスチーム_教学_セッションのすすめ方と確認方法_20080916_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MBIS_業務プロセスチーム_教学_セッションのすすめ方と確認方法_20080916_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MBIS_業務プロセスチーム_教学_セッションのすすめ方と確認方法_20080916_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MBIS_業務プロセスチーム_教学_セッションのすすめ方と確認方法_20080916_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28102</TotalTime>
  <Words>546</Words>
  <Application>Microsoft Office PowerPoint</Application>
  <PresentationFormat>ユーザー設定</PresentationFormat>
  <Paragraphs>119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Arial</vt:lpstr>
      <vt:lpstr>Verdana</vt:lpstr>
      <vt:lpstr>ＭＳ Ｐゴシック</vt:lpstr>
      <vt:lpstr>Bookman Old Style</vt:lpstr>
      <vt:lpstr>Wingdings</vt:lpstr>
      <vt:lpstr>HGP創英角ﾎﾟｯﾌﾟ体</vt:lpstr>
      <vt:lpstr>Times New Roman</vt:lpstr>
      <vt:lpstr>5_MBIS_業務プロセスチーム_教学_セッションのすすめ方と確認方法_20080916_01</vt:lpstr>
      <vt:lpstr>6_MBIS_業務プロセスチーム_教学_セッションのすすめ方と確認方法_20080916_01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MBISプロジェクト 業務プロセス設計チーム 現状分析フェーズのまとめとToBe策定フェーズの進め方</dc:title>
  <dc:creator>Endoh Etsuko</dc:creator>
  <cp:lastModifiedBy>高桑　まき</cp:lastModifiedBy>
  <cp:revision>3562</cp:revision>
  <cp:lastPrinted>2014-03-06T01:35:48Z</cp:lastPrinted>
  <dcterms:created xsi:type="dcterms:W3CDTF">2008-09-16T02:17:55Z</dcterms:created>
  <dcterms:modified xsi:type="dcterms:W3CDTF">2017-04-14T04:58:34Z</dcterms:modified>
</cp:coreProperties>
</file>